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82" r:id="rId7"/>
    <p:sldId id="283" r:id="rId8"/>
    <p:sldId id="284" r:id="rId9"/>
    <p:sldId id="286" r:id="rId10"/>
    <p:sldId id="288" r:id="rId11"/>
    <p:sldId id="285" r:id="rId12"/>
    <p:sldId id="289" r:id="rId13"/>
    <p:sldId id="290" r:id="rId14"/>
    <p:sldId id="291" r:id="rId15"/>
    <p:sldId id="292" r:id="rId16"/>
    <p:sldId id="280" r:id="rId17"/>
    <p:sldId id="281" r:id="rId18"/>
    <p:sldId id="293" r:id="rId19"/>
  </p:sldIdLst>
  <p:sldSz cx="9144000" cy="5143500" type="screen16x9"/>
  <p:notesSz cx="6858000" cy="9144000"/>
  <p:embeddedFontLst>
    <p:embeddedFont>
      <p:font typeface="Lato" charset="0"/>
      <p:regular r:id="rId21"/>
      <p:bold r:id="rId22"/>
      <p:italic r:id="rId23"/>
      <p:boldItalic r:id="rId24"/>
    </p:embeddedFont>
    <p:embeddedFont>
      <p:font typeface="Raleway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2" d="100"/>
          <a:sy n="102" d="100"/>
        </p:scale>
        <p:origin x="-456" y="2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365895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Shape 3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 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hape 100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Shape 34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Shape 41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  <p:sldLayoutId id="214748366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karpathy.github.io/2015/05/21/rnn-effectiveness/" TargetMode="External"/><Relationship Id="rId7" Type="http://schemas.openxmlformats.org/officeDocument/2006/relationships/hyperlink" Target="https://docs.google.com/document/d/1bgggdsoTreNfru06Wz3tIgXXh7_edNPt1-o-fE_WSuc/edit?usp=sharing%0c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abcnotation.com/software" TargetMode="External"/><Relationship Id="rId5" Type="http://schemas.openxmlformats.org/officeDocument/2006/relationships/hyperlink" Target="https://github.com/saketsharmabmb/Music-Generation-Character-level-RNN/tree/master/data" TargetMode="External"/><Relationship Id="rId4" Type="http://schemas.openxmlformats.org/officeDocument/2006/relationships/hyperlink" Target="http://abc.sourceforge.net/NMD/jigs.txt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7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for Music Generation</a:t>
            </a:r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subTitle" idx="1"/>
          </p:nvPr>
        </p:nvSpPr>
        <p:spPr>
          <a:xfrm>
            <a:off x="729450" y="3297050"/>
            <a:ext cx="3787800" cy="921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Recurrent Neural Networks - Long Short Term Memory: </a:t>
            </a:r>
            <a:r>
              <a:rPr lang="en" b="1"/>
              <a:t>A comparative analysis</a:t>
            </a:r>
            <a:endParaRPr b="1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subTitle" idx="1"/>
          </p:nvPr>
        </p:nvSpPr>
        <p:spPr>
          <a:xfrm>
            <a:off x="6545400" y="4319400"/>
            <a:ext cx="2598600" cy="82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</a:t>
            </a:r>
            <a:endParaRPr/>
          </a:p>
          <a:p>
            <a:pPr marL="457200" lvl="0" indent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 Chetan Chawla</a:t>
            </a:r>
            <a:endParaRPr b="1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 amt="68000"/>
          </a:blip>
          <a:stretch>
            <a:fillRect/>
          </a:stretch>
        </p:blipFill>
        <p:spPr>
          <a:xfrm>
            <a:off x="4657050" y="1322450"/>
            <a:ext cx="4321950" cy="2647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0" dirty="0" smtClean="0"/>
              <a:t>Model</a:t>
            </a:r>
            <a:endParaRPr lang="en-US" sz="6000" b="0" dirty="0"/>
          </a:p>
        </p:txBody>
      </p:sp>
    </p:spTree>
    <p:extLst>
      <p:ext uri="{BB962C8B-B14F-4D97-AF65-F5344CB8AC3E}">
        <p14:creationId xmlns:p14="http://schemas.microsoft.com/office/powerpoint/2010/main" val="182069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742950"/>
            <a:ext cx="90678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2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895350"/>
            <a:ext cx="8153400" cy="2261100"/>
          </a:xfrm>
        </p:spPr>
        <p:txBody>
          <a:bodyPr/>
          <a:lstStyle/>
          <a:p>
            <a:r>
              <a:rPr lang="en-US" b="1" dirty="0" smtClean="0">
                <a:latin typeface="Raleway" charset="0"/>
              </a:rPr>
              <a:t>Layer </a:t>
            </a:r>
            <a:r>
              <a:rPr lang="en-US" b="1" dirty="0">
                <a:latin typeface="Raleway" charset="0"/>
              </a:rPr>
              <a:t>(type)                 Output Shape              </a:t>
            </a:r>
            <a:r>
              <a:rPr lang="en-US" b="1" dirty="0" smtClean="0">
                <a:latin typeface="Raleway" charset="0"/>
              </a:rPr>
              <a:t>Parameters   </a:t>
            </a:r>
            <a:r>
              <a:rPr lang="en-US" b="1" dirty="0">
                <a:latin typeface="Raleway" charset="0"/>
              </a:rPr>
              <a:t/>
            </a:r>
            <a:br>
              <a:rPr lang="en-US" b="1" dirty="0">
                <a:latin typeface="Raleway" charset="0"/>
              </a:rPr>
            </a:br>
            <a:r>
              <a:rPr lang="en-US" dirty="0">
                <a:latin typeface="Raleway" charset="0"/>
              </a:rPr>
              <a:t>=================================================================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lstm_1 (LSTM)                (None, None, 128)         113664    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_________________________________________________________________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dropout_1 (Dropout)          (None, None, 128)         0         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_________________________________________________________________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lstm_2 (LSTM)                (None, 128)               131584    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_________________________________________________________________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dropout_2 (Dropout)          (None, 128)               0         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_________________________________________________________________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dense_1 (Dense)              (None, 93)                11997     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_________________________________________________________________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activation_1 (Activation)    (None, 93)                0         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=================================================================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Total </a:t>
            </a:r>
            <a:r>
              <a:rPr lang="en-US" dirty="0" smtClean="0">
                <a:latin typeface="Raleway" charset="0"/>
              </a:rPr>
              <a:t>parameters: </a:t>
            </a:r>
            <a:r>
              <a:rPr lang="en-US" dirty="0">
                <a:latin typeface="Raleway" charset="0"/>
              </a:rPr>
              <a:t>257,245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Trainable </a:t>
            </a:r>
            <a:r>
              <a:rPr lang="en-US" dirty="0" smtClean="0">
                <a:latin typeface="Raleway" charset="0"/>
              </a:rPr>
              <a:t>parameters</a:t>
            </a:r>
            <a:r>
              <a:rPr lang="en-US" dirty="0">
                <a:latin typeface="Raleway" charset="0"/>
              </a:rPr>
              <a:t>: 257,245</a:t>
            </a:r>
            <a:br>
              <a:rPr lang="en-US" dirty="0">
                <a:latin typeface="Raleway" charset="0"/>
              </a:rPr>
            </a:br>
            <a:r>
              <a:rPr lang="en-US" dirty="0">
                <a:latin typeface="Raleway" charset="0"/>
              </a:rPr>
              <a:t>Non-trainable </a:t>
            </a:r>
            <a:r>
              <a:rPr lang="en-US" dirty="0" smtClean="0">
                <a:latin typeface="Raleway" charset="0"/>
              </a:rPr>
              <a:t>parameters</a:t>
            </a:r>
            <a:r>
              <a:rPr lang="en-US" dirty="0">
                <a:latin typeface="Raleway" charset="0"/>
              </a:rPr>
              <a:t>: 0</a:t>
            </a:r>
            <a:br>
              <a:rPr lang="en-US" dirty="0">
                <a:latin typeface="Raleway" charset="0"/>
              </a:rPr>
            </a:br>
            <a:endParaRPr lang="en-US" dirty="0">
              <a:latin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378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0" dirty="0" smtClean="0"/>
              <a:t>Working</a:t>
            </a:r>
            <a:endParaRPr lang="en-US" sz="6000" b="0" dirty="0"/>
          </a:p>
        </p:txBody>
      </p:sp>
    </p:spTree>
    <p:extLst>
      <p:ext uri="{BB962C8B-B14F-4D97-AF65-F5344CB8AC3E}">
        <p14:creationId xmlns:p14="http://schemas.microsoft.com/office/powerpoint/2010/main" val="1184043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762000" y="1276350"/>
            <a:ext cx="7688700" cy="3063625"/>
          </a:xfrm>
        </p:spPr>
        <p:txBody>
          <a:bodyPr/>
          <a:lstStyle/>
          <a:p>
            <a:r>
              <a:rPr lang="en-US" sz="2400" dirty="0">
                <a:latin typeface="Raleway" charset="0"/>
              </a:rPr>
              <a:t>Each character from the </a:t>
            </a:r>
            <a:r>
              <a:rPr lang="en-US" sz="2400" b="1" dirty="0">
                <a:latin typeface="Raleway" charset="0"/>
              </a:rPr>
              <a:t>ABC notation</a:t>
            </a:r>
            <a:r>
              <a:rPr lang="en-US" sz="2400" dirty="0">
                <a:latin typeface="Raleway" charset="0"/>
              </a:rPr>
              <a:t> of a song is first converted into </a:t>
            </a:r>
            <a:r>
              <a:rPr lang="en-US" sz="2400" dirty="0" smtClean="0">
                <a:latin typeface="Raleway" charset="0"/>
              </a:rPr>
              <a:t>a </a:t>
            </a:r>
            <a:r>
              <a:rPr lang="en-US" sz="2400" b="1" dirty="0" smtClean="0">
                <a:latin typeface="Raleway" charset="0"/>
              </a:rPr>
              <a:t>indexes</a:t>
            </a:r>
            <a:r>
              <a:rPr lang="en-US" sz="2400" dirty="0" smtClean="0">
                <a:latin typeface="Raleway" charset="0"/>
              </a:rPr>
              <a:t>.</a:t>
            </a:r>
          </a:p>
          <a:p>
            <a:r>
              <a:rPr lang="en-US" sz="2400" dirty="0"/>
              <a:t>These indices are then converted into </a:t>
            </a:r>
            <a:r>
              <a:rPr lang="en-US" sz="2400" b="1" dirty="0"/>
              <a:t>one hot vectors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 smtClean="0"/>
              <a:t>One </a:t>
            </a:r>
            <a:r>
              <a:rPr lang="en-US" sz="2400" dirty="0"/>
              <a:t>character is fed from the notation to the LSTM network at time </a:t>
            </a:r>
            <a:r>
              <a:rPr lang="en-US" sz="2400" b="1" dirty="0" smtClean="0"/>
              <a:t>T</a:t>
            </a:r>
          </a:p>
          <a:p>
            <a:r>
              <a:rPr lang="en-US" sz="2400" dirty="0" smtClean="0"/>
              <a:t>The network generates output predicted characters at </a:t>
            </a:r>
            <a:r>
              <a:rPr lang="en-US" sz="2400" b="1" dirty="0" smtClean="0"/>
              <a:t>T+1 </a:t>
            </a:r>
            <a:r>
              <a:rPr lang="en-US" sz="2400" dirty="0" smtClean="0"/>
              <a:t>time which are used for generation as well as training</a:t>
            </a:r>
          </a:p>
          <a:p>
            <a:endParaRPr lang="en-US" sz="2400" dirty="0">
              <a:latin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870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 smtClean="0"/>
              <a:t>The best </a:t>
            </a:r>
            <a:r>
              <a:rPr lang="en-US" b="1" dirty="0" smtClean="0"/>
              <a:t>statistical</a:t>
            </a:r>
            <a:r>
              <a:rPr lang="en-US" dirty="0" smtClean="0"/>
              <a:t> results were the training accuracies of </a:t>
            </a:r>
            <a:r>
              <a:rPr lang="en-US" b="1" dirty="0" smtClean="0"/>
              <a:t>99.70 %</a:t>
            </a:r>
            <a:r>
              <a:rPr lang="en-US" dirty="0" smtClean="0"/>
              <a:t> and </a:t>
            </a:r>
            <a:r>
              <a:rPr lang="en-US" b="1" dirty="0" smtClean="0"/>
              <a:t>54% </a:t>
            </a:r>
            <a:r>
              <a:rPr lang="en-US" dirty="0" smtClean="0"/>
              <a:t>validation accuracies with Categorical Cross Entropy Loss mean squared error minimization.</a:t>
            </a:r>
          </a:p>
          <a:p>
            <a:r>
              <a:rPr lang="en-US" dirty="0"/>
              <a:t>Best </a:t>
            </a:r>
            <a:r>
              <a:rPr lang="en-US" b="1" dirty="0" smtClean="0"/>
              <a:t>musical</a:t>
            </a:r>
            <a:r>
              <a:rPr lang="en-US" dirty="0" smtClean="0"/>
              <a:t> results </a:t>
            </a:r>
            <a:r>
              <a:rPr lang="en-US" dirty="0"/>
              <a:t>were found on the second database which </a:t>
            </a:r>
            <a:r>
              <a:rPr lang="en-US" dirty="0" smtClean="0"/>
              <a:t>was less complex, </a:t>
            </a:r>
            <a:r>
              <a:rPr lang="en-US" dirty="0"/>
              <a:t>using 128 hidden layers, 2-layer stacked LSTM model, ironically, with the </a:t>
            </a:r>
            <a:r>
              <a:rPr lang="en-US" b="1" dirty="0"/>
              <a:t>least</a:t>
            </a:r>
            <a:r>
              <a:rPr lang="en-US" dirty="0"/>
              <a:t> training and validation accuracy </a:t>
            </a:r>
            <a:r>
              <a:rPr lang="en-US" b="1" dirty="0" smtClean="0"/>
              <a:t>97.88% </a:t>
            </a:r>
            <a:r>
              <a:rPr lang="en-US" dirty="0"/>
              <a:t>and </a:t>
            </a:r>
            <a:r>
              <a:rPr lang="en-US" b="1" dirty="0" smtClean="0"/>
              <a:t>42.9%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68130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0" dirty="0"/>
              <a:t>Questions?</a:t>
            </a:r>
            <a:endParaRPr sz="6000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>
            <a:spLocks noGrp="1"/>
          </p:cNvSpPr>
          <p:nvPr>
            <p:ph type="title"/>
          </p:nvPr>
        </p:nvSpPr>
        <p:spPr>
          <a:xfrm>
            <a:off x="685800" y="666750"/>
            <a:ext cx="7688700" cy="53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347" name="Shape 347"/>
          <p:cNvSpPr txBox="1">
            <a:spLocks noGrp="1"/>
          </p:cNvSpPr>
          <p:nvPr>
            <p:ph type="body" idx="1"/>
          </p:nvPr>
        </p:nvSpPr>
        <p:spPr>
          <a:xfrm>
            <a:off x="685800" y="1276350"/>
            <a:ext cx="7688700" cy="226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sz="1100" dirty="0">
                <a:latin typeface="Raleway" charset="0"/>
              </a:rPr>
              <a:t>Andrej </a:t>
            </a:r>
            <a:r>
              <a:rPr lang="en-US" sz="1100" dirty="0" err="1">
                <a:latin typeface="Raleway" charset="0"/>
              </a:rPr>
              <a:t>Karpathy</a:t>
            </a:r>
            <a:r>
              <a:rPr lang="en-US" sz="1100" dirty="0">
                <a:latin typeface="Raleway" charset="0"/>
              </a:rPr>
              <a:t>, “The Unreasonable effectiveness of Recurrent Neural Networks”, </a:t>
            </a:r>
            <a:r>
              <a:rPr lang="en-US" sz="1100" u="sng" dirty="0">
                <a:latin typeface="Raleway" charset="0"/>
                <a:hlinkClick r:id="rId3"/>
              </a:rPr>
              <a:t>http://karpathy.github.io/2015/05/21/rnn-effectiveness/</a:t>
            </a:r>
            <a:r>
              <a:rPr lang="en-US" sz="1100" dirty="0">
                <a:latin typeface="Raleway" charset="0"/>
              </a:rPr>
              <a:t> May 2015</a:t>
            </a:r>
          </a:p>
          <a:p>
            <a:pPr lvl="0"/>
            <a:r>
              <a:rPr lang="en-US" sz="1100" dirty="0">
                <a:latin typeface="Raleway" charset="0"/>
              </a:rPr>
              <a:t>T </a:t>
            </a:r>
            <a:r>
              <a:rPr lang="en-US" sz="1100" dirty="0" err="1">
                <a:latin typeface="Raleway" charset="0"/>
              </a:rPr>
              <a:t>Mikolov</a:t>
            </a:r>
            <a:r>
              <a:rPr lang="en-US" sz="1100" dirty="0">
                <a:latin typeface="Raleway" charset="0"/>
              </a:rPr>
              <a:t>, M </a:t>
            </a:r>
            <a:r>
              <a:rPr lang="en-US" sz="1100" dirty="0" err="1">
                <a:latin typeface="Raleway" charset="0"/>
              </a:rPr>
              <a:t>Karafiát</a:t>
            </a:r>
            <a:r>
              <a:rPr lang="en-US" sz="1100" dirty="0">
                <a:latin typeface="Raleway" charset="0"/>
              </a:rPr>
              <a:t>, L </a:t>
            </a:r>
            <a:r>
              <a:rPr lang="en-US" sz="1100" dirty="0" err="1">
                <a:latin typeface="Raleway" charset="0"/>
              </a:rPr>
              <a:t>Burget</a:t>
            </a:r>
            <a:r>
              <a:rPr lang="en-US" sz="1100" dirty="0">
                <a:latin typeface="Raleway" charset="0"/>
              </a:rPr>
              <a:t>, J </a:t>
            </a:r>
            <a:r>
              <a:rPr lang="en-US" sz="1100" dirty="0" err="1">
                <a:latin typeface="Raleway" charset="0"/>
              </a:rPr>
              <a:t>Cerno</a:t>
            </a:r>
            <a:r>
              <a:rPr lang="en-US" sz="1100" dirty="0">
                <a:latin typeface="Raleway" charset="0"/>
              </a:rPr>
              <a:t>, “Recurrent neural network based language model”, </a:t>
            </a:r>
            <a:r>
              <a:rPr lang="en-US" sz="1100" dirty="0" err="1">
                <a:latin typeface="Raleway" charset="0"/>
              </a:rPr>
              <a:t>Interspeech</a:t>
            </a:r>
            <a:r>
              <a:rPr lang="en-US" sz="1100" dirty="0">
                <a:latin typeface="Raleway" charset="0"/>
              </a:rPr>
              <a:t>, 2010 - fit.vutbr.cz</a:t>
            </a:r>
          </a:p>
          <a:p>
            <a:pPr lvl="0"/>
            <a:r>
              <a:rPr lang="en-US" sz="1100" dirty="0">
                <a:latin typeface="Raleway" charset="0"/>
              </a:rPr>
              <a:t>Chun-Chi J. Chen and </a:t>
            </a:r>
            <a:r>
              <a:rPr lang="en-US" sz="1100" dirty="0" err="1">
                <a:latin typeface="Raleway" charset="0"/>
              </a:rPr>
              <a:t>Risto</a:t>
            </a:r>
            <a:r>
              <a:rPr lang="en-US" sz="1100" dirty="0">
                <a:latin typeface="Raleway" charset="0"/>
              </a:rPr>
              <a:t> </a:t>
            </a:r>
            <a:r>
              <a:rPr lang="en-US" sz="1100" dirty="0" err="1">
                <a:latin typeface="Raleway" charset="0"/>
              </a:rPr>
              <a:t>Miikkulainen</a:t>
            </a:r>
            <a:r>
              <a:rPr lang="en-US" sz="1100" dirty="0">
                <a:latin typeface="Raleway" charset="0"/>
              </a:rPr>
              <a:t>, “Creating melodies with evolving recurrent neural networks”, Proceedings of the 2001 International Joint Conference on Neural Networks, 2001.</a:t>
            </a:r>
          </a:p>
          <a:p>
            <a:pPr lvl="0"/>
            <a:r>
              <a:rPr lang="en-US" sz="1100" dirty="0">
                <a:latin typeface="Raleway" charset="0"/>
              </a:rPr>
              <a:t>Nicolas Boulanger-Lewandowski, </a:t>
            </a:r>
            <a:r>
              <a:rPr lang="en-US" sz="1100" dirty="0" err="1">
                <a:latin typeface="Raleway" charset="0"/>
              </a:rPr>
              <a:t>Yoshua</a:t>
            </a:r>
            <a:r>
              <a:rPr lang="en-US" sz="1100" dirty="0">
                <a:latin typeface="Raleway" charset="0"/>
              </a:rPr>
              <a:t> </a:t>
            </a:r>
            <a:r>
              <a:rPr lang="en-US" sz="1100" dirty="0" err="1">
                <a:latin typeface="Raleway" charset="0"/>
              </a:rPr>
              <a:t>Bengio</a:t>
            </a:r>
            <a:r>
              <a:rPr lang="en-US" sz="1100" dirty="0">
                <a:latin typeface="Raleway" charset="0"/>
              </a:rPr>
              <a:t>, and Pascal Vincent, “Modeling temporal dependencies in high-dimensional sequences: Application to polyphonic music generation and transcription”, Proceedings of the 29th International Conference on Machine Learning, (29), 2012.</a:t>
            </a:r>
          </a:p>
          <a:p>
            <a:pPr lvl="0"/>
            <a:r>
              <a:rPr lang="en-US" sz="1100" dirty="0">
                <a:latin typeface="Raleway" charset="0"/>
              </a:rPr>
              <a:t>Douglas Eck and </a:t>
            </a:r>
            <a:r>
              <a:rPr lang="en-US" sz="1100" dirty="0" err="1">
                <a:latin typeface="Raleway" charset="0"/>
              </a:rPr>
              <a:t>Jurgen</a:t>
            </a:r>
            <a:r>
              <a:rPr lang="en-US" sz="1100" dirty="0">
                <a:latin typeface="Raleway" charset="0"/>
              </a:rPr>
              <a:t> </a:t>
            </a:r>
            <a:r>
              <a:rPr lang="en-US" sz="1100" dirty="0" err="1">
                <a:latin typeface="Raleway" charset="0"/>
              </a:rPr>
              <a:t>Schmidhuber</a:t>
            </a:r>
            <a:r>
              <a:rPr lang="en-US" sz="1100" dirty="0">
                <a:latin typeface="Raleway" charset="0"/>
              </a:rPr>
              <a:t>, “A ﬁrst look at music composition using </a:t>
            </a:r>
            <a:r>
              <a:rPr lang="en-US" sz="1100" dirty="0" err="1">
                <a:latin typeface="Raleway" charset="0"/>
              </a:rPr>
              <a:t>lstm</a:t>
            </a:r>
            <a:r>
              <a:rPr lang="en-US" sz="1100" dirty="0">
                <a:latin typeface="Raleway" charset="0"/>
              </a:rPr>
              <a:t> recurrent neural networks”,  Technical Report No. IDSIA-07-02, 2002.</a:t>
            </a:r>
          </a:p>
          <a:p>
            <a:pPr lvl="0"/>
            <a:r>
              <a:rPr lang="en-US" sz="1100" dirty="0">
                <a:latin typeface="Raleway" charset="0"/>
              </a:rPr>
              <a:t>A Huang, R Wu, “Deep learning for music”, </a:t>
            </a:r>
            <a:r>
              <a:rPr lang="en-US" sz="1100" dirty="0" err="1">
                <a:latin typeface="Raleway" charset="0"/>
              </a:rPr>
              <a:t>arXiv</a:t>
            </a:r>
            <a:r>
              <a:rPr lang="en-US" sz="1100" dirty="0">
                <a:latin typeface="Raleway" charset="0"/>
              </a:rPr>
              <a:t> preprintarXiv:1606.04930,2016</a:t>
            </a:r>
          </a:p>
          <a:p>
            <a:pPr lvl="0"/>
            <a:r>
              <a:rPr lang="en-US" sz="1100" dirty="0" smtClean="0">
                <a:latin typeface="Raleway" charset="0"/>
              </a:rPr>
              <a:t>The </a:t>
            </a:r>
            <a:r>
              <a:rPr lang="en-US" sz="1100" dirty="0">
                <a:latin typeface="Raleway" charset="0"/>
              </a:rPr>
              <a:t>ABC Music project - The Nottingham Music Database : </a:t>
            </a:r>
            <a:r>
              <a:rPr lang="en-US" sz="1100" u="sng" dirty="0">
                <a:latin typeface="Raleway" charset="0"/>
                <a:hlinkClick r:id="rId4"/>
              </a:rPr>
              <a:t>http://abc.sourceforge.net/NMD/jigs.txt</a:t>
            </a:r>
            <a:endParaRPr lang="en-US" sz="1100" dirty="0">
              <a:latin typeface="Raleway" charset="0"/>
            </a:endParaRPr>
          </a:p>
          <a:p>
            <a:pPr lvl="0"/>
            <a:r>
              <a:rPr lang="en-US" sz="1100" u="sng" dirty="0" smtClean="0">
                <a:latin typeface="Raleway" charset="0"/>
                <a:hlinkClick r:id="rId5"/>
              </a:rPr>
              <a:t>https</a:t>
            </a:r>
            <a:r>
              <a:rPr lang="en-US" sz="1100" u="sng" dirty="0">
                <a:latin typeface="Raleway" charset="0"/>
                <a:hlinkClick r:id="rId5"/>
              </a:rPr>
              <a:t>://github.com/saketsharmabmb/Music-Generation-Character-level-RNN/tree/master/data</a:t>
            </a:r>
            <a:endParaRPr lang="en-US" sz="1100" dirty="0">
              <a:latin typeface="Raleway" charset="0"/>
            </a:endParaRPr>
          </a:p>
          <a:p>
            <a:pPr lvl="0"/>
            <a:r>
              <a:rPr lang="en-US" sz="1100" u="sng" dirty="0" smtClean="0">
                <a:latin typeface="Raleway" charset="0"/>
                <a:hlinkClick r:id="rId6"/>
              </a:rPr>
              <a:t>http</a:t>
            </a:r>
            <a:r>
              <a:rPr lang="en-US" sz="1100" u="sng" dirty="0">
                <a:latin typeface="Raleway" charset="0"/>
                <a:hlinkClick r:id="rId6"/>
              </a:rPr>
              <a:t>://</a:t>
            </a:r>
            <a:r>
              <a:rPr lang="en-US" sz="1100" u="sng" dirty="0" smtClean="0">
                <a:latin typeface="Raleway" charset="0"/>
                <a:hlinkClick r:id="rId6"/>
              </a:rPr>
              <a:t>abcnotation.com/software</a:t>
            </a:r>
            <a:endParaRPr lang="en-US" sz="1100" dirty="0" smtClean="0">
              <a:latin typeface="Raleway" charset="0"/>
            </a:endParaRPr>
          </a:p>
          <a:p>
            <a:pPr lvl="0"/>
            <a:r>
              <a:rPr lang="en-US" sz="1100" u="sng" dirty="0" smtClean="0">
                <a:latin typeface="Raleway" charset="0"/>
                <a:hlinkClick r:id="rId7"/>
              </a:rPr>
              <a:t>https</a:t>
            </a:r>
            <a:r>
              <a:rPr lang="en-US" sz="1100" u="sng" dirty="0">
                <a:latin typeface="Raleway" charset="0"/>
                <a:hlinkClick r:id="rId7"/>
              </a:rPr>
              <a:t>://</a:t>
            </a:r>
            <a:r>
              <a:rPr lang="en-US" sz="1100" u="sng" dirty="0" smtClean="0">
                <a:latin typeface="Raleway" charset="0"/>
                <a:hlinkClick r:id="rId7"/>
              </a:rPr>
              <a:t>docs.google.com/document/d/1bgggdsoTreNfru06Wz3tIgXXh7_edNPt1-o-fE_WSuc/edit?usp=sharing</a:t>
            </a:r>
            <a:r>
              <a:rPr lang="en-US" sz="1100" u="sng" dirty="0">
                <a:latin typeface="Raleway" charset="0"/>
              </a:rPr>
              <a:t/>
            </a:r>
            <a:br>
              <a:rPr lang="en-US" sz="1100" u="sng" dirty="0">
                <a:latin typeface="Raleway" charset="0"/>
              </a:rPr>
            </a:br>
            <a:r>
              <a:rPr lang="en-US" sz="1100" dirty="0">
                <a:latin typeface="Raleway" charset="0"/>
              </a:rPr>
              <a:t> 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accent5"/>
              </a:solidFill>
              <a:latin typeface="Raleway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0" dirty="0" smtClean="0"/>
              <a:t>Thank You</a:t>
            </a:r>
            <a:endParaRPr lang="en-US" sz="6000" b="0" dirty="0"/>
          </a:p>
        </p:txBody>
      </p:sp>
    </p:spTree>
    <p:extLst>
      <p:ext uri="{BB962C8B-B14F-4D97-AF65-F5344CB8AC3E}">
        <p14:creationId xmlns:p14="http://schemas.microsoft.com/office/powerpoint/2010/main" val="331346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 Generation</a:t>
            </a:r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subTitle" idx="4294967295"/>
          </p:nvPr>
        </p:nvSpPr>
        <p:spPr>
          <a:xfrm>
            <a:off x="5062538" y="944563"/>
            <a:ext cx="4081462" cy="325437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aleway"/>
              <a:buChar char="●"/>
            </a:pPr>
            <a:r>
              <a:rPr lang="en" sz="24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Music is rightfully defined as the god’s own language.</a:t>
            </a:r>
            <a:br>
              <a:rPr lang="en" sz="24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24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81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aleway"/>
              <a:buChar char="●"/>
            </a:pPr>
            <a:r>
              <a:rPr lang="en" sz="24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Piano is a very versatile instrument.</a:t>
            </a:r>
            <a:endParaRPr sz="24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 amt="56000"/>
          </a:blip>
          <a:stretch>
            <a:fillRect/>
          </a:stretch>
        </p:blipFill>
        <p:spPr>
          <a:xfrm>
            <a:off x="152400" y="2566927"/>
            <a:ext cx="4477501" cy="2441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Music Generation</a:t>
            </a:r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body" idx="2"/>
          </p:nvPr>
        </p:nvSpPr>
        <p:spPr>
          <a:xfrm>
            <a:off x="5181600" y="689936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400" dirty="0">
                <a:solidFill>
                  <a:srgbClr val="000000"/>
                </a:solidFill>
                <a:latin typeface="Raleway" charset="0"/>
                <a:ea typeface="Times New Roman"/>
                <a:cs typeface="Times New Roman"/>
                <a:sym typeface="Times New Roman"/>
              </a:rPr>
              <a:t>Musikalisches Würfelspiel (Musical Dice game)</a:t>
            </a:r>
            <a:endParaRPr sz="2400" dirty="0">
              <a:solidFill>
                <a:srgbClr val="000000"/>
              </a:solidFill>
              <a:latin typeface="Raleway" charset="0"/>
              <a:ea typeface="Times New Roman"/>
              <a:cs typeface="Times New Roman"/>
              <a:sym typeface="Times New Roman"/>
            </a:endParaRPr>
          </a:p>
          <a:p>
            <a:pPr marL="457200" lvl="0" indent="-355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400" dirty="0">
                <a:solidFill>
                  <a:srgbClr val="000000"/>
                </a:solidFill>
                <a:latin typeface="Raleway" charset="0"/>
                <a:ea typeface="Times New Roman"/>
                <a:cs typeface="Times New Roman"/>
                <a:sym typeface="Times New Roman"/>
              </a:rPr>
              <a:t>Leonard Bernstein’s Lecture on music and language in 1973</a:t>
            </a:r>
            <a:endParaRPr sz="2400" dirty="0">
              <a:solidFill>
                <a:srgbClr val="000000"/>
              </a:solidFill>
              <a:latin typeface="Raleway" charset="0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2400" y="2508975"/>
            <a:ext cx="4237675" cy="248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Conventional Methods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body" idx="2"/>
          </p:nvPr>
        </p:nvSpPr>
        <p:spPr>
          <a:xfrm>
            <a:off x="5181600" y="590550"/>
            <a:ext cx="3374400" cy="3025500"/>
          </a:xfrm>
          <a:prstGeom prst="rect">
            <a:avLst/>
          </a:prstGeom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Char char="●"/>
            </a:pPr>
            <a:r>
              <a:rPr lang="en" sz="2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Mathematical models</a:t>
            </a:r>
            <a:endParaRPr sz="24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Char char="●"/>
            </a:pPr>
            <a:r>
              <a:rPr lang="en" sz="2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Knowledge based systems</a:t>
            </a:r>
            <a:endParaRPr sz="24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Char char="●"/>
            </a:pPr>
            <a:r>
              <a:rPr lang="en" sz="2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Musical Grammars</a:t>
            </a:r>
            <a:endParaRPr sz="24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Char char="●"/>
            </a:pPr>
            <a:r>
              <a:rPr lang="en" sz="2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Evolutionary Methods</a:t>
            </a:r>
            <a:endParaRPr sz="24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aleway"/>
              <a:buChar char="●"/>
            </a:pPr>
            <a:r>
              <a:rPr lang="en" sz="2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Systems which Learn</a:t>
            </a:r>
            <a:endParaRPr sz="24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endParaRPr sz="1600" b="1" dirty="0">
              <a:solidFill>
                <a:srgbClr val="FFFFFF"/>
              </a:solidFill>
            </a:endParaRPr>
          </a:p>
          <a:p>
            <a:pPr marL="0" lvl="0" indent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Make sure to explgfgfain why it is a real problem. jnnjnj</a:t>
            </a:r>
            <a:endParaRPr dirty="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152400" y="2552425"/>
            <a:ext cx="4223201" cy="243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Generation of Music using Neural Networks</a:t>
            </a:r>
            <a:endParaRPr dirty="0"/>
          </a:p>
        </p:txBody>
      </p:sp>
      <p:sp>
        <p:nvSpPr>
          <p:cNvPr id="165" name="Shape 165"/>
          <p:cNvSpPr txBox="1">
            <a:spLocks noGrp="1"/>
          </p:cNvSpPr>
          <p:nvPr>
            <p:ph type="body" idx="2"/>
          </p:nvPr>
        </p:nvSpPr>
        <p:spPr>
          <a:xfrm>
            <a:off x="5181600" y="514350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400" dirty="0"/>
              <a:t>Character based sequential </a:t>
            </a:r>
            <a:r>
              <a:rPr lang="en" sz="2400" dirty="0" smtClean="0"/>
              <a:t>generative model</a:t>
            </a: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400" dirty="0" smtClean="0"/>
              <a:t>Recurrent Neural Networks</a:t>
            </a: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400" dirty="0" smtClean="0"/>
              <a:t>Long Short Term Memory Model</a:t>
            </a:r>
          </a:p>
          <a:p>
            <a:pPr lvl="0"/>
            <a:r>
              <a:rPr lang="en-US" sz="2400" dirty="0"/>
              <a:t>Gated Recurrent Units</a:t>
            </a:r>
            <a:endParaRPr sz="2400" dirty="0"/>
          </a:p>
          <a:p>
            <a: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876550"/>
            <a:ext cx="4267200" cy="213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0" dirty="0" smtClean="0"/>
              <a:t>Related Work</a:t>
            </a:r>
            <a:endParaRPr lang="en-US" sz="6000" b="0" dirty="0"/>
          </a:p>
        </p:txBody>
      </p:sp>
    </p:spTree>
    <p:extLst>
      <p:ext uri="{BB962C8B-B14F-4D97-AF65-F5344CB8AC3E}">
        <p14:creationId xmlns:p14="http://schemas.microsoft.com/office/powerpoint/2010/main" val="384804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838200" y="438150"/>
            <a:ext cx="7688263" cy="4267200"/>
          </a:xfrm>
        </p:spPr>
        <p:txBody>
          <a:bodyPr/>
          <a:lstStyle/>
          <a:p>
            <a:r>
              <a:rPr lang="en-US" sz="2400" b="1" dirty="0" smtClean="0">
                <a:latin typeface="Raleway" charset="0"/>
              </a:rPr>
              <a:t>Chen et al (2001)</a:t>
            </a:r>
            <a:r>
              <a:rPr lang="en-US" sz="2400" dirty="0" smtClean="0">
                <a:latin typeface="Raleway" charset="0"/>
              </a:rPr>
              <a:t> – earliest papers – </a:t>
            </a:r>
            <a:r>
              <a:rPr lang="en-US" sz="2400" dirty="0" err="1" smtClean="0">
                <a:latin typeface="Raleway" charset="0"/>
              </a:rPr>
              <a:t>Bela</a:t>
            </a:r>
            <a:r>
              <a:rPr lang="en-US" sz="2400" dirty="0" smtClean="0">
                <a:latin typeface="Raleway" charset="0"/>
              </a:rPr>
              <a:t> Bartok’s Musical Grammar - constrained generation</a:t>
            </a:r>
            <a:endParaRPr lang="en-US" sz="2400" dirty="0"/>
          </a:p>
          <a:p>
            <a:endParaRPr lang="en-US" sz="2400" b="1" dirty="0" smtClean="0"/>
          </a:p>
          <a:p>
            <a:r>
              <a:rPr lang="en-US" sz="2400" b="1" dirty="0" smtClean="0"/>
              <a:t>Eck </a:t>
            </a:r>
            <a:r>
              <a:rPr lang="en-US" sz="2400" b="1" dirty="0"/>
              <a:t>et </a:t>
            </a:r>
            <a:r>
              <a:rPr lang="en-US" sz="2400" b="1" dirty="0" smtClean="0"/>
              <a:t>al (2002)</a:t>
            </a:r>
            <a:r>
              <a:rPr lang="en-US" sz="2400" dirty="0" smtClean="0"/>
              <a:t>- used two parallel LSTMs</a:t>
            </a:r>
          </a:p>
          <a:p>
            <a:endParaRPr lang="en-US" sz="2400" dirty="0" smtClean="0"/>
          </a:p>
          <a:p>
            <a:r>
              <a:rPr lang="en-US" sz="2400" dirty="0" smtClean="0"/>
              <a:t>Latest methods use </a:t>
            </a:r>
            <a:r>
              <a:rPr lang="en-US" sz="2400" b="1" dirty="0" smtClean="0"/>
              <a:t>RTRBM</a:t>
            </a:r>
            <a:r>
              <a:rPr lang="en-US" sz="2400" dirty="0" smtClean="0"/>
              <a:t> (Recurrent Temporal Restricted Boltzmann Machine) for polyphonic unconstrained generation of music.</a:t>
            </a:r>
          </a:p>
          <a:p>
            <a:endParaRPr lang="en-US" sz="2400" dirty="0">
              <a:latin typeface="Ralew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19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0" dirty="0" smtClean="0"/>
              <a:t>The Architecture</a:t>
            </a:r>
            <a:endParaRPr lang="en-US" sz="6000" b="0" dirty="0"/>
          </a:p>
        </p:txBody>
      </p:sp>
    </p:spTree>
    <p:extLst>
      <p:ext uri="{BB962C8B-B14F-4D97-AF65-F5344CB8AC3E}">
        <p14:creationId xmlns:p14="http://schemas.microsoft.com/office/powerpoint/2010/main" val="166847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  <a:endParaRPr sz="700" b="1">
              <a:solidFill>
                <a:schemeClr val="lt1"/>
              </a:solidFill>
            </a:endParaRPr>
          </a:p>
        </p:txBody>
      </p:sp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</a:t>
            </a:r>
            <a:endParaRPr dirty="0"/>
          </a:p>
        </p:txBody>
      </p:sp>
      <p:sp>
        <p:nvSpPr>
          <p:cNvPr id="178" name="Shape 178"/>
          <p:cNvSpPr txBox="1">
            <a:spLocks noGrp="1"/>
          </p:cNvSpPr>
          <p:nvPr>
            <p:ph type="subTitle" idx="1"/>
          </p:nvPr>
        </p:nvSpPr>
        <p:spPr>
          <a:xfrm>
            <a:off x="5257800" y="742950"/>
            <a:ext cx="3300900" cy="3810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Raleway" charset="0"/>
              </a:rPr>
              <a:t>ABC Notations of Music</a:t>
            </a:r>
          </a:p>
          <a:p>
            <a:pPr marL="34290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Raleway" charset="0"/>
              </a:rPr>
              <a:t>Nottingham Database – 340 songs with 125,000 characters</a:t>
            </a:r>
          </a:p>
          <a:p>
            <a:pPr marL="34290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itchFamily="34" charset="0"/>
              <a:buChar char="•"/>
            </a:pPr>
            <a:r>
              <a:rPr lang="en-US" sz="2400" dirty="0" smtClean="0">
                <a:latin typeface="Raleway" charset="0"/>
              </a:rPr>
              <a:t>4 times larger the data</a:t>
            </a:r>
          </a:p>
          <a:p>
            <a:pPr marL="34290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itchFamily="34" charset="0"/>
              <a:buChar char="•"/>
            </a:pPr>
            <a:endParaRPr sz="2400" dirty="0">
              <a:latin typeface="Raleway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571750"/>
            <a:ext cx="4267200" cy="21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544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485</Words>
  <Application>Microsoft Office PowerPoint</Application>
  <PresentationFormat>On-screen Show (16:9)</PresentationFormat>
  <Paragraphs>58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Lato</vt:lpstr>
      <vt:lpstr>Raleway</vt:lpstr>
      <vt:lpstr>Times New Roman</vt:lpstr>
      <vt:lpstr>Streamline</vt:lpstr>
      <vt:lpstr>Deep Learning for Music Generation</vt:lpstr>
      <vt:lpstr>Music Generation</vt:lpstr>
      <vt:lpstr>History of Music Generation</vt:lpstr>
      <vt:lpstr>Conventional Methods</vt:lpstr>
      <vt:lpstr>Generation of Music using Neural Networks</vt:lpstr>
      <vt:lpstr>Related Work</vt:lpstr>
      <vt:lpstr>PowerPoint Presentation</vt:lpstr>
      <vt:lpstr>The Architecture</vt:lpstr>
      <vt:lpstr>Data</vt:lpstr>
      <vt:lpstr>Model</vt:lpstr>
      <vt:lpstr>PowerPoint Presentation</vt:lpstr>
      <vt:lpstr>PowerPoint Presentation</vt:lpstr>
      <vt:lpstr>Working</vt:lpstr>
      <vt:lpstr>PowerPoint Presentation</vt:lpstr>
      <vt:lpstr>Results</vt:lpstr>
      <vt:lpstr>Questions?</vt:lpstr>
      <vt:lpstr>References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for Music Generation</dc:title>
  <dc:creator>Chetan Chawla</dc:creator>
  <cp:lastModifiedBy>Chetan Chawla</cp:lastModifiedBy>
  <cp:revision>9</cp:revision>
  <dcterms:modified xsi:type="dcterms:W3CDTF">2018-01-14T08:21:42Z</dcterms:modified>
</cp:coreProperties>
</file>